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59" r:id="rId3"/>
    <p:sldId id="260" r:id="rId4"/>
    <p:sldId id="256" r:id="rId5"/>
    <p:sldId id="257" r:id="rId6"/>
    <p:sldId id="265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D1CBB-79B0-4277-9477-93FA026986E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A84F5-909B-473B-A16D-274F8B73B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9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B578-5C48-D8FF-2BF4-BDBD05E11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1E3CA-2511-A309-FCAF-9D7C4AA4E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4C910-966D-9E86-5515-A0785511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C15-1C94-4BD7-BC9D-93BF2FADD3B8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9A9C7-E78C-49E4-A4E0-6F878099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DB497-76DC-DCB8-6D50-BCC68DCB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0FB-EAA9-4B37-A886-F21CDCD5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3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9C14-0244-CAC3-00C8-878BAA5C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E9BD9-088E-90BD-01B8-B32C394A7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AEE5C-E70F-31CD-4C92-3AB9D50D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C15-1C94-4BD7-BC9D-93BF2FADD3B8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B12E-D3F6-41AC-090C-B0E473FF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07F92-5989-E2D8-6AE8-67A77D1C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0FB-EAA9-4B37-A886-F21CDCD5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9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AAB59C-5A99-64FF-4BBF-E9146FCE0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8B17E-9FCF-76F4-D747-8A61190E9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C1CE2-C265-A10D-4FC7-9C06D8CC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C15-1C94-4BD7-BC9D-93BF2FADD3B8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9AC7D-53BF-8F72-FF4B-15D7307E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04DB6-E609-D7D2-6428-7899CF9B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0FB-EAA9-4B37-A886-F21CDCD5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1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13BF-EF9A-4308-15EB-E7575D5D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E7E42-5585-06F1-A903-BCF37908E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86F04-1B20-73B1-72EE-B1662EB9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C15-1C94-4BD7-BC9D-93BF2FADD3B8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0372C-F796-E41F-A658-6A9AA9B8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F6195-5122-6E45-077C-66308123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0FB-EAA9-4B37-A886-F21CDCD5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4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052C-33D8-3860-E014-9FE155BB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F67A8-FA11-536D-C707-57DA7C637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7D5C1-3226-FC28-ED33-ECE44F3F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C15-1C94-4BD7-BC9D-93BF2FADD3B8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85E4A-5738-A11F-5A21-14C1453F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CCA48-73A0-8D63-173A-D0490DA1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0FB-EAA9-4B37-A886-F21CDCD5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7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2D6A-9392-04C6-F98C-16D5BFED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448A-FFDA-B259-1819-90F0A058E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547DA-127E-DBE6-9FAB-174AB5A51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005BC-588B-A37A-DA17-C2ECE7DE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C15-1C94-4BD7-BC9D-93BF2FADD3B8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3278E-7978-4E77-E5A0-539AC9D2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1A34F-0CD5-52EA-03CE-56D63891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0FB-EAA9-4B37-A886-F21CDCD5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0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5D50-5978-F927-FE6B-D59643D9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D649B-C0BE-718E-B38B-4A35535A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4E644-78D6-652B-A41E-C24BEE42C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936C6-967F-894E-8E22-AEA042903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745-4F7A-19BB-6D70-356C82CBA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8FF39-AC1A-788D-1E0E-D853754F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C15-1C94-4BD7-BC9D-93BF2FADD3B8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0A98B-C744-3729-1799-E2D94366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A385E-88B7-FE71-F053-03CA967B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0FB-EAA9-4B37-A886-F21CDCD5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10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C7A6-C1FC-A08C-F2A7-9CCE46B0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EE36D-9950-5A92-E20F-BCFCDE45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C15-1C94-4BD7-BC9D-93BF2FADD3B8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BF743-6E48-D3AD-EBC5-127C10D6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F9342-3A81-B150-F489-D4C2325D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0FB-EAA9-4B37-A886-F21CDCD5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5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D879D-C7BD-FCF1-0C0C-437E15A2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C15-1C94-4BD7-BC9D-93BF2FADD3B8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B223F-4C95-3618-9470-FB6766E5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DBA01-702D-8374-E9BE-C5391D41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0FB-EAA9-4B37-A886-F21CDCD5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5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E000-0DC9-5E3A-5D21-01CA394F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C0FC4-A4F3-9F5D-BF7B-78BF2DB54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C6CA6-1485-47A7-7915-82ECDDD98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EA89A-A136-4A53-E549-0854E997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C15-1C94-4BD7-BC9D-93BF2FADD3B8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B7F95-E348-D1FA-8160-45D3407E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18EC9-C01F-44F2-C6B8-C0D8CBA3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0FB-EAA9-4B37-A886-F21CDCD5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8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2B63-5739-90E6-71C8-F94828BB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ED039-1EAD-2FE5-1FC5-A8D4A896F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68264-18BC-82E0-BC63-966A98CB4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32A4E-8D04-7B86-D4B5-D494044C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C15-1C94-4BD7-BC9D-93BF2FADD3B8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91C57-BF5E-C9E6-3D2F-77D0C7D1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19530-D8E2-7B2F-BDA8-6EF4ECE0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0FB-EAA9-4B37-A886-F21CDCD5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07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87040-2C48-72DF-DB07-4CBB6E85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259D8-287F-FF8B-B16E-83115818A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DD371-D23D-E8F4-A319-AF5380288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DA4C15-1C94-4BD7-BC9D-93BF2FADD3B8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4B47-6031-1C03-D9C4-5BCA3B125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5E08-54C6-11AB-67BA-1EDBA8A87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2810FB-EAA9-4B37-A886-F21CDCD5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98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E202-89B8-D5CF-E87B-77DDFB5B0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Adapting to climate-induced food price shocks in the 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CF075-7BC0-EA55-E46F-5B294E9E9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1801" y="3919609"/>
            <a:ext cx="4100546" cy="585945"/>
          </a:xfrm>
        </p:spPr>
        <p:txBody>
          <a:bodyPr>
            <a:noAutofit/>
          </a:bodyPr>
          <a:lstStyle/>
          <a:p>
            <a:r>
              <a:rPr lang="en-GB" sz="4000" dirty="0"/>
              <a:t>“</a:t>
            </a:r>
            <a:r>
              <a:rPr lang="en-GB" sz="4000" dirty="0" err="1"/>
              <a:t>Climateflation</a:t>
            </a:r>
            <a:r>
              <a:rPr lang="en-GB" sz="4000" dirty="0"/>
              <a:t>”</a:t>
            </a:r>
          </a:p>
        </p:txBody>
      </p:sp>
      <p:pic>
        <p:nvPicPr>
          <p:cNvPr id="4" name="Picture 3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C7C0FB80-34F1-2A70-D7A8-34C915E33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1" y="4900349"/>
            <a:ext cx="4169229" cy="1129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996237-9B86-1726-ACA4-50B0F16CD7DB}"/>
              </a:ext>
            </a:extLst>
          </p:cNvPr>
          <p:cNvSpPr txBox="1"/>
          <p:nvPr/>
        </p:nvSpPr>
        <p:spPr>
          <a:xfrm>
            <a:off x="-4186" y="5934670"/>
            <a:ext cx="12196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This work was supported by UK Research and Innovation (UKRI) Building a Green Future strategic theme [Project number </a:t>
            </a:r>
            <a:r>
              <a:rPr lang="en-GB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49522</a:t>
            </a:r>
            <a:r>
              <a:rPr lang="en-GB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] as part of the Maximising UK Adaptation to Climate Change (MACC) programme co-designed UKRI, Defra, the Met Office and the UK Government’s Climate Change Committee.</a:t>
            </a:r>
            <a:endParaRPr lang="en-GB" dirty="0"/>
          </a:p>
        </p:txBody>
      </p:sp>
      <p:pic>
        <p:nvPicPr>
          <p:cNvPr id="7" name="Picture 6" descr="A logo with blue text&#10;&#10;Description automatically generated">
            <a:extLst>
              <a:ext uri="{FF2B5EF4-FFF2-40B4-BE49-F238E27FC236}">
                <a16:creationId xmlns:a16="http://schemas.microsoft.com/office/drawing/2014/main" id="{ADF6ECB7-13E8-9B1A-C6E9-CD23CF598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16" b="30292"/>
          <a:stretch/>
        </p:blipFill>
        <p:spPr>
          <a:xfrm>
            <a:off x="10035420" y="338205"/>
            <a:ext cx="2309605" cy="773525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C0AEEAC-A9AD-7F25-8C4E-1AC8B46EE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164" y="313000"/>
            <a:ext cx="2642637" cy="6983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80500-3F84-41F1-9E07-F4AB2BD16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282" y="272009"/>
            <a:ext cx="2160119" cy="718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713AB3-BEB0-8EAE-4EE4-0BEDD04D9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398" y="348838"/>
            <a:ext cx="1867786" cy="6176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225146-3EF0-237B-AB72-BB48EED65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6212" y="399759"/>
            <a:ext cx="2139816" cy="539079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0F421E56-F137-255F-F1BA-C7378FF454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" y="291733"/>
            <a:ext cx="1519973" cy="5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6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B7BA2-3E8A-79CB-560B-7D1C48097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0"/>
            <a:ext cx="11925300" cy="676656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8E20E2F-80A7-E795-48EF-7A9796A89B73}"/>
              </a:ext>
            </a:extLst>
          </p:cNvPr>
          <p:cNvSpPr txBox="1"/>
          <p:nvPr/>
        </p:nvSpPr>
        <p:spPr>
          <a:xfrm>
            <a:off x="4574936" y="6458783"/>
            <a:ext cx="873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Max Kotz</a:t>
            </a:r>
          </a:p>
        </p:txBody>
      </p:sp>
    </p:spTree>
    <p:extLst>
      <p:ext uri="{BB962C8B-B14F-4D97-AF65-F5344CB8AC3E}">
        <p14:creationId xmlns:p14="http://schemas.microsoft.com/office/powerpoint/2010/main" val="175773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peech bubbles with a flag&#10;&#10;Description automatically generated">
            <a:extLst>
              <a:ext uri="{FF2B5EF4-FFF2-40B4-BE49-F238E27FC236}">
                <a16:creationId xmlns:a16="http://schemas.microsoft.com/office/drawing/2014/main" id="{2108A763-1CC0-1619-C41D-45EC875A2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9976" r="9355" b="16005"/>
          <a:stretch/>
        </p:blipFill>
        <p:spPr>
          <a:xfrm>
            <a:off x="329608" y="202019"/>
            <a:ext cx="11483161" cy="59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9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579576-CC4B-0549-0FDB-D77849AAF11B}"/>
              </a:ext>
            </a:extLst>
          </p:cNvPr>
          <p:cNvSpPr txBox="1"/>
          <p:nvPr/>
        </p:nvSpPr>
        <p:spPr>
          <a:xfrm>
            <a:off x="191338" y="191127"/>
            <a:ext cx="805624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Climate change impacts on food prices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9C221-50DA-0F65-5428-5F9C7842D601}"/>
              </a:ext>
            </a:extLst>
          </p:cNvPr>
          <p:cNvSpPr txBox="1"/>
          <p:nvPr/>
        </p:nvSpPr>
        <p:spPr>
          <a:xfrm>
            <a:off x="514535" y="823098"/>
            <a:ext cx="642745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Climate extremes can impact crop productivity and food prices:</a:t>
            </a:r>
          </a:p>
        </p:txBody>
      </p:sp>
      <p:pic>
        <p:nvPicPr>
          <p:cNvPr id="6" name="Picture 2" descr="Buddhist monks and Buddhists make kimchi at Jogye temple in Seoul. Photo: AP">
            <a:extLst>
              <a:ext uri="{FF2B5EF4-FFF2-40B4-BE49-F238E27FC236}">
                <a16:creationId xmlns:a16="http://schemas.microsoft.com/office/drawing/2014/main" id="{5BDD87E8-0D2C-DBE3-44FE-9E3D8053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4" y="3191005"/>
            <a:ext cx="2902689" cy="19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8632756D-583C-91DE-2A30-02163CD40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47" y="3191005"/>
            <a:ext cx="2904505" cy="19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rought in the oak forest and olive fields at the Cap de Creus cape in Catalonia, Spain in the summer of 2023.">
            <a:extLst>
              <a:ext uri="{FF2B5EF4-FFF2-40B4-BE49-F238E27FC236}">
                <a16:creationId xmlns:a16="http://schemas.microsoft.com/office/drawing/2014/main" id="{D3B00C2F-078B-1F0A-1B83-C2F27436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37" y="3154134"/>
            <a:ext cx="2682211" cy="200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DA6EC3-3A0D-3F28-F3CF-BFC39B8B7118}"/>
              </a:ext>
            </a:extLst>
          </p:cNvPr>
          <p:cNvSpPr txBox="1"/>
          <p:nvPr/>
        </p:nvSpPr>
        <p:spPr>
          <a:xfrm>
            <a:off x="1556524" y="2823335"/>
            <a:ext cx="144078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1600" dirty="0"/>
              <a:t>Korea: Kimchi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F54D5-FA9F-64B0-7689-9EB523F9E4C0}"/>
              </a:ext>
            </a:extLst>
          </p:cNvPr>
          <p:cNvSpPr txBox="1"/>
          <p:nvPr/>
        </p:nvSpPr>
        <p:spPr>
          <a:xfrm>
            <a:off x="5568617" y="2823335"/>
            <a:ext cx="144078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1600" dirty="0"/>
              <a:t>Japan: Rice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6AF290-376E-1862-811E-BB6E52117FA4}"/>
              </a:ext>
            </a:extLst>
          </p:cNvPr>
          <p:cNvSpPr txBox="1"/>
          <p:nvPr/>
        </p:nvSpPr>
        <p:spPr>
          <a:xfrm>
            <a:off x="8802103" y="2815580"/>
            <a:ext cx="185807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1600" dirty="0"/>
              <a:t>Italy/Spain: Olive oil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1FC9F-B260-4010-76C4-F71CB3123B00}"/>
              </a:ext>
            </a:extLst>
          </p:cNvPr>
          <p:cNvSpPr txBox="1"/>
          <p:nvPr/>
        </p:nvSpPr>
        <p:spPr>
          <a:xfrm>
            <a:off x="723495" y="5177346"/>
            <a:ext cx="3106844" cy="1046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70% increase from 2024 heatwave</a:t>
            </a:r>
          </a:p>
          <a:p>
            <a:pPr algn="l"/>
            <a:endParaRPr lang="en-GB" sz="1600" dirty="0"/>
          </a:p>
          <a:p>
            <a:pPr algn="ctr"/>
            <a:r>
              <a:rPr lang="en-GB" sz="1000" dirty="0"/>
              <a:t>https://</a:t>
            </a:r>
            <a:r>
              <a:rPr lang="en-GB" sz="1000" dirty="0" err="1"/>
              <a:t>www.scmp.com</a:t>
            </a:r>
            <a:r>
              <a:rPr lang="en-GB" sz="1000" dirty="0"/>
              <a:t>/news/</a:t>
            </a:r>
            <a:r>
              <a:rPr lang="en-GB" sz="1000" dirty="0" err="1"/>
              <a:t>asia</a:t>
            </a:r>
            <a:r>
              <a:rPr lang="en-GB" sz="1000" dirty="0"/>
              <a:t>/east-</a:t>
            </a:r>
            <a:r>
              <a:rPr lang="en-GB" sz="1000" dirty="0" err="1"/>
              <a:t>asia</a:t>
            </a:r>
            <a:r>
              <a:rPr lang="en-GB" sz="1000" dirty="0"/>
              <a:t>/article/3279341/too-hot-handle-south-korean-kimchi-under-pressure-heatwave-drives-cabbage-prices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69B46-8809-9E03-5CAB-E8B4B414D268}"/>
              </a:ext>
            </a:extLst>
          </p:cNvPr>
          <p:cNvSpPr txBox="1"/>
          <p:nvPr/>
        </p:nvSpPr>
        <p:spPr>
          <a:xfrm>
            <a:off x="4542578" y="5177346"/>
            <a:ext cx="3106844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41% increase from 2024 heatwave</a:t>
            </a:r>
          </a:p>
          <a:p>
            <a:pPr algn="l"/>
            <a:endParaRPr lang="en-GB" sz="1600" dirty="0"/>
          </a:p>
          <a:p>
            <a:pPr algn="ctr"/>
            <a:r>
              <a:rPr lang="en-GB" sz="1000" dirty="0"/>
              <a:t>https://</a:t>
            </a:r>
            <a:r>
              <a:rPr lang="en-GB" sz="1000" dirty="0" err="1"/>
              <a:t>mainichi.jp</a:t>
            </a:r>
            <a:r>
              <a:rPr lang="en-GB" sz="1000" dirty="0"/>
              <a:t>/</a:t>
            </a:r>
            <a:r>
              <a:rPr lang="en-GB" sz="1000" dirty="0" err="1"/>
              <a:t>english</a:t>
            </a:r>
            <a:r>
              <a:rPr lang="en-GB" sz="1000" dirty="0"/>
              <a:t>/articles/20241019/p2g/00m/0bu/004000c#:~:text=TOKYO%20(Kyodo)%20%2D%2D%20The%20price,farm%20ministry's%20data%20showed%20Friday.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6CA891-F95F-3C7E-9F59-FCB8C77F100B}"/>
              </a:ext>
            </a:extLst>
          </p:cNvPr>
          <p:cNvSpPr txBox="1"/>
          <p:nvPr/>
        </p:nvSpPr>
        <p:spPr>
          <a:xfrm>
            <a:off x="8022248" y="5177346"/>
            <a:ext cx="3565187" cy="907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50% increase from 2022/23 drought</a:t>
            </a:r>
          </a:p>
          <a:p>
            <a:pPr algn="l"/>
            <a:endParaRPr lang="en-GB" sz="1600" dirty="0"/>
          </a:p>
          <a:p>
            <a:pPr algn="ctr"/>
            <a:r>
              <a:rPr lang="en-GB" sz="1050" dirty="0"/>
              <a:t>https://</a:t>
            </a:r>
            <a:r>
              <a:rPr lang="en-GB" sz="1050" dirty="0" err="1"/>
              <a:t>www.carbonbrief.org</a:t>
            </a:r>
            <a:r>
              <a:rPr lang="en-GB" sz="1050" dirty="0"/>
              <a:t>/five-charts-how-climate-change-is-driving-up-food-prices-around-the-world/ </a:t>
            </a:r>
          </a:p>
        </p:txBody>
      </p:sp>
      <p:pic>
        <p:nvPicPr>
          <p:cNvPr id="15" name="Picture 2" descr="Fig. 1">
            <a:extLst>
              <a:ext uri="{FF2B5EF4-FFF2-40B4-BE49-F238E27FC236}">
                <a16:creationId xmlns:a16="http://schemas.microsoft.com/office/drawing/2014/main" id="{78D609F6-F2F3-3F85-7C51-2C61FA221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1" b="71783"/>
          <a:stretch/>
        </p:blipFill>
        <p:spPr bwMode="auto">
          <a:xfrm>
            <a:off x="3286641" y="1426058"/>
            <a:ext cx="5303686" cy="12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logo with blue text&#10;&#10;Description automatically generated">
            <a:extLst>
              <a:ext uri="{FF2B5EF4-FFF2-40B4-BE49-F238E27FC236}">
                <a16:creationId xmlns:a16="http://schemas.microsoft.com/office/drawing/2014/main" id="{A43CA497-481D-86ED-F69F-6D4F089A0F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216" b="30292"/>
          <a:stretch/>
        </p:blipFill>
        <p:spPr>
          <a:xfrm>
            <a:off x="8123582" y="28738"/>
            <a:ext cx="4068417" cy="13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9C2D5-988D-D8AE-E0A0-4C1E261BF203}"/>
              </a:ext>
            </a:extLst>
          </p:cNvPr>
          <p:cNvSpPr txBox="1"/>
          <p:nvPr/>
        </p:nvSpPr>
        <p:spPr>
          <a:xfrm>
            <a:off x="191338" y="191127"/>
            <a:ext cx="805624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Climate change impacts on food prices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A63E7-FF0B-7FF2-7592-FEE72B68F5C4}"/>
              </a:ext>
            </a:extLst>
          </p:cNvPr>
          <p:cNvSpPr txBox="1"/>
          <p:nvPr/>
        </p:nvSpPr>
        <p:spPr>
          <a:xfrm>
            <a:off x="3329893" y="6334780"/>
            <a:ext cx="592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0" i="0" dirty="0" err="1">
                <a:solidFill>
                  <a:srgbClr val="222222"/>
                </a:solidFill>
                <a:effectLst/>
              </a:rPr>
              <a:t>Kotz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, Maximilian, et al. "Global warming and heat extremes to enhance inflationary pressures." </a:t>
            </a:r>
            <a:r>
              <a:rPr lang="en-GB" sz="1400" b="0" i="1" dirty="0">
                <a:solidFill>
                  <a:srgbClr val="222222"/>
                </a:solidFill>
                <a:effectLst/>
              </a:rPr>
              <a:t>Communications Earth &amp; Environment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 5.1 (2024).</a:t>
            </a:r>
            <a:endParaRPr lang="en-GB" sz="1400" dirty="0"/>
          </a:p>
        </p:txBody>
      </p:sp>
      <p:pic>
        <p:nvPicPr>
          <p:cNvPr id="4" name="Picture 4" descr="Fig. 1">
            <a:extLst>
              <a:ext uri="{FF2B5EF4-FFF2-40B4-BE49-F238E27FC236}">
                <a16:creationId xmlns:a16="http://schemas.microsoft.com/office/drawing/2014/main" id="{6A5A47A7-49C2-F289-8445-A29F6DDD6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3" r="47567"/>
          <a:stretch/>
        </p:blipFill>
        <p:spPr bwMode="auto">
          <a:xfrm>
            <a:off x="1868502" y="2126862"/>
            <a:ext cx="2922781" cy="296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240B10-B60A-32FA-D7E6-57E479A18D96}"/>
              </a:ext>
            </a:extLst>
          </p:cNvPr>
          <p:cNvSpPr txBox="1"/>
          <p:nvPr/>
        </p:nvSpPr>
        <p:spPr>
          <a:xfrm>
            <a:off x="534866" y="863897"/>
            <a:ext cx="7588716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Prior work:</a:t>
            </a:r>
          </a:p>
          <a:p>
            <a:pPr algn="l"/>
            <a:r>
              <a:rPr lang="en-GB" dirty="0"/>
              <a:t>- Data-driven approach to identify how climate extremes  impacts food prices.</a:t>
            </a:r>
          </a:p>
          <a:p>
            <a:pPr algn="l"/>
            <a:r>
              <a:rPr lang="en-GB" dirty="0"/>
              <a:t>- Monthly data from 121 countries, past 30 years.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B6A68-7EA0-CA07-9B48-3E3421C24BD5}"/>
              </a:ext>
            </a:extLst>
          </p:cNvPr>
          <p:cNvSpPr txBox="1"/>
          <p:nvPr/>
        </p:nvSpPr>
        <p:spPr>
          <a:xfrm>
            <a:off x="1674335" y="5186297"/>
            <a:ext cx="366322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Non-linear, persistent impacts of temperatures on food prices.</a:t>
            </a:r>
          </a:p>
          <a:p>
            <a:pPr algn="ctr"/>
            <a:endParaRPr lang="en-GB" sz="1600" dirty="0"/>
          </a:p>
        </p:txBody>
      </p:sp>
      <p:pic>
        <p:nvPicPr>
          <p:cNvPr id="7" name="Picture 2" descr="Fig. 2">
            <a:extLst>
              <a:ext uri="{FF2B5EF4-FFF2-40B4-BE49-F238E27FC236}">
                <a16:creationId xmlns:a16="http://schemas.microsoft.com/office/drawing/2014/main" id="{A302E924-0055-9E72-6EAD-44DD6F88E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2029" r="46385" b="61906"/>
          <a:stretch/>
        </p:blipFill>
        <p:spPr bwMode="auto">
          <a:xfrm>
            <a:off x="6826104" y="2304798"/>
            <a:ext cx="3736588" cy="26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A40A55-0148-E05A-C71E-1ECA52D31A2F}"/>
              </a:ext>
            </a:extLst>
          </p:cNvPr>
          <p:cNvSpPr txBox="1"/>
          <p:nvPr/>
        </p:nvSpPr>
        <p:spPr>
          <a:xfrm>
            <a:off x="6899469" y="5163106"/>
            <a:ext cx="366322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Projected future pressures under climate change scenarios</a:t>
            </a:r>
          </a:p>
          <a:p>
            <a:pPr algn="ctr"/>
            <a:endParaRPr lang="en-GB" sz="1600" dirty="0"/>
          </a:p>
        </p:txBody>
      </p:sp>
      <p:pic>
        <p:nvPicPr>
          <p:cNvPr id="9" name="Picture 8" descr="A logo with blue text&#10;&#10;Description automatically generated">
            <a:extLst>
              <a:ext uri="{FF2B5EF4-FFF2-40B4-BE49-F238E27FC236}">
                <a16:creationId xmlns:a16="http://schemas.microsoft.com/office/drawing/2014/main" id="{A3B69A14-D0C7-06FF-1393-29D5E5AFA1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16" b="30292"/>
          <a:stretch/>
        </p:blipFill>
        <p:spPr>
          <a:xfrm>
            <a:off x="8123582" y="28738"/>
            <a:ext cx="4068417" cy="13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88DA2-4F53-25E4-EF5D-D0D0A66F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C840845E-7A4A-EF78-54D1-68400CF36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01A22-2943-472C-3FDC-9AD5611CF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diagram&#10;&#10;Description automatically generated">
            <a:extLst>
              <a:ext uri="{FF2B5EF4-FFF2-40B4-BE49-F238E27FC236}">
                <a16:creationId xmlns:a16="http://schemas.microsoft.com/office/drawing/2014/main" id="{283D408A-ABC0-B890-AD0C-87A057CFD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logo with blue text&#10;&#10;Description automatically generated">
            <a:extLst>
              <a:ext uri="{FF2B5EF4-FFF2-40B4-BE49-F238E27FC236}">
                <a16:creationId xmlns:a16="http://schemas.microsoft.com/office/drawing/2014/main" id="{26BF10EA-0CF2-8363-3A18-7211FBD64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16" b="30292"/>
          <a:stretch/>
        </p:blipFill>
        <p:spPr>
          <a:xfrm>
            <a:off x="4144984" y="6173710"/>
            <a:ext cx="2043166" cy="684290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3EC3C7-CDB6-32A6-CC33-2C40F4D1D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09" y="6225213"/>
            <a:ext cx="1665207" cy="6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49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B6BBBC5590834791BE9D54E0766170" ma:contentTypeVersion="11" ma:contentTypeDescription="Create a new document." ma:contentTypeScope="" ma:versionID="0eac708ca9a2ec6a180554e71e9a211b">
  <xsd:schema xmlns:xsd="http://www.w3.org/2001/XMLSchema" xmlns:xs="http://www.w3.org/2001/XMLSchema" xmlns:p="http://schemas.microsoft.com/office/2006/metadata/properties" xmlns:ns2="ab073dd5-da15-4705-8105-b53253a1c7b7" xmlns:ns3="e3dfe20b-3724-405e-beae-7708c0ae3ce9" targetNamespace="http://schemas.microsoft.com/office/2006/metadata/properties" ma:root="true" ma:fieldsID="8c8a7a89cc8227564f0519212a9fa5cd" ns2:_="" ns3:_="">
    <xsd:import namespace="ab073dd5-da15-4705-8105-b53253a1c7b7"/>
    <xsd:import namespace="e3dfe20b-3724-405e-beae-7708c0ae3c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73dd5-da15-4705-8105-b53253a1c7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fe20b-3724-405e-beae-7708c0ae3c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b27d4d-36e0-461f-9a12-a1f1477b5b60}" ma:internalName="TaxCatchAll" ma:showField="CatchAllData" ma:web="e3dfe20b-3724-405e-beae-7708c0ae3c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dfe20b-3724-405e-beae-7708c0ae3ce9" xsi:nil="true"/>
    <lcf76f155ced4ddcb4097134ff3c332f xmlns="ab073dd5-da15-4705-8105-b53253a1c7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636C36-B187-4308-AE52-AAA5A8DEB3E4}"/>
</file>

<file path=customXml/itemProps2.xml><?xml version="1.0" encoding="utf-8"?>
<ds:datastoreItem xmlns:ds="http://schemas.openxmlformats.org/officeDocument/2006/customXml" ds:itemID="{DE5B47D9-EB30-4932-87FF-E0052D023FE9}"/>
</file>

<file path=customXml/itemProps3.xml><?xml version="1.0" encoding="utf-8"?>
<ds:datastoreItem xmlns:ds="http://schemas.openxmlformats.org/officeDocument/2006/customXml" ds:itemID="{A451712C-4DFF-47FA-9CE9-29C55C701FBA}"/>
</file>

<file path=docProps/app.xml><?xml version="1.0" encoding="utf-8"?>
<Properties xmlns="http://schemas.openxmlformats.org/officeDocument/2006/extended-properties" xmlns:vt="http://schemas.openxmlformats.org/officeDocument/2006/docPropsVTypes">
  <TotalTime>7338</TotalTime>
  <Words>263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Adapting to climate-induced food price shocks in the 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Smith, Professor Pete</dc:creator>
  <cp:lastModifiedBy>Smith, Professor Pete</cp:lastModifiedBy>
  <cp:revision>11</cp:revision>
  <dcterms:created xsi:type="dcterms:W3CDTF">2025-01-10T16:15:09Z</dcterms:created>
  <dcterms:modified xsi:type="dcterms:W3CDTF">2025-01-20T20:55:25Z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0x01010056B6BBBC5590834791BE9D54E0766170</vt:lpwstr>
  </property>
</Properties>
</file>